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409" r:id="rId2"/>
    <p:sldId id="258" r:id="rId3"/>
    <p:sldId id="259" r:id="rId4"/>
    <p:sldId id="261" r:id="rId5"/>
    <p:sldId id="260" r:id="rId6"/>
    <p:sldId id="411" r:id="rId7"/>
    <p:sldId id="263" r:id="rId8"/>
    <p:sldId id="262" r:id="rId9"/>
    <p:sldId id="413" r:id="rId10"/>
    <p:sldId id="416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6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58" autoAdjust="0"/>
  </p:normalViewPr>
  <p:slideViewPr>
    <p:cSldViewPr snapToGrid="0">
      <p:cViewPr varScale="1">
        <p:scale>
          <a:sx n="81" d="100"/>
          <a:sy n="81" d="100"/>
        </p:scale>
        <p:origin x="760" y="58"/>
      </p:cViewPr>
      <p:guideLst/>
    </p:cSldViewPr>
  </p:slideViewPr>
  <p:notesTextViewPr>
    <p:cViewPr>
      <p:scale>
        <a:sx n="133" d="100"/>
        <a:sy n="133" d="100"/>
      </p:scale>
      <p:origin x="0" y="-692"/>
    </p:cViewPr>
  </p:notesTextViewPr>
  <p:notesViewPr>
    <p:cSldViewPr snapToGrid="0">
      <p:cViewPr varScale="1">
        <p:scale>
          <a:sx n="65" d="100"/>
          <a:sy n="65" d="100"/>
        </p:scale>
        <p:origin x="3199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89BA3D-C79A-466B-8EF6-A47C9F062046}" type="datetimeFigureOut">
              <a:rPr lang="zh-CN" altLang="en-US" smtClean="0"/>
              <a:t>2025/1/23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563876-02C8-4708-B8A8-8813B74A1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621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Hello, everyone, I am </a:t>
            </a:r>
            <a:r>
              <a:rPr lang="en-US" altLang="zh-CN" sz="6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Yongqi</a:t>
            </a:r>
            <a:r>
              <a:rPr lang="en-US" altLang="zh-CN" sz="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, from the nature language processing laboratory at Tianjin University.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6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I'm honored to introduce our study: Towards Understanding Multi-Task Learning (Generalization) of LLMs via Detecting and Exploring Task-Specific Neurons.</a:t>
            </a:r>
            <a:endParaRPr lang="zh-CN" altLang="zh-CN" sz="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DDB23-5F78-48BD-B205-3DE7035342E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037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OK, this is the end of my presentation. I would like to express my special thanks to Professor Xiong and all the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labmates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in our lab, and all the reviewers and chairs for recognizing our study. Thanks again to all of you.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563876-02C8-4708-B8A8-8813B74A1A3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327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[The motivation for our study derives from multilingual learning.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1. 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Previous studies have demonstrated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2. 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We argue that multilingual learning…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So, can we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[In order to demonstrate the feasibility of this idea, we propose three research questions.]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 The first question,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 The second question,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 The last question, …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563876-02C8-4708-B8A8-8813B74A1A3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271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In identification part, we employ the gradient attribution method to identify task-specific neurons.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In understanding part, we conduct qualitative and quantitative analyses on identified task-specific neurons to understand the generalization of multi-task learning.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In exploration part, we propose a neuron-level continuous fine-tuning method to mitigate catastrophic forgetting for continuous learning.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Overall, the identification component …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563876-02C8-4708-B8A8-8813B74A1A3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7021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In this section, we conducted deactivation and fine-tuning experiments to verify the existence of task-specific neurons.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We find that although only ten percent of task-specific neurons are deactivated, it has a large negative impact on task-specific processing capacity. In contrast, deactivating the same number of randomly selected neurons resulted in a small impact. This finding also worked in the fine-tuning experiments.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Consequently, we can empirically assert the existence of task-specific neurons within LLMs.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563876-02C8-4708-B8A8-8813B74A1A3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754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[In quantitative analysis], 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we controlled the proportion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Results from the in-domain (ID)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[Our findings reveal that] W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hen training all parameters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[Furthermore,] O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ur experiments show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563876-02C8-4708-B8A8-8813B74A1A3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705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[In addition, we also find that] Task-specific neurons overlap rates are...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0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We conducted ablation experiments to exclude the effect of the number of trained parameters.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0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[Finally,] W</a:t>
            </a:r>
            <a:r>
              <a:rPr lang="en-US" altLang="zh-CN" sz="10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 argue that </a:t>
            </a:r>
            <a:r>
              <a:rPr lang="en-US" altLang="zh-CN" sz="1000" dirty="0">
                <a:latin typeface="Cambria Math" panose="02040503050406030204" pitchFamily="18" charset="0"/>
                <a:ea typeface="Cambria Math" panose="02040503050406030204" pitchFamily="18" charset="0"/>
              </a:rPr>
              <a:t>the overlap of task-specific neurons </a:t>
            </a:r>
            <a:r>
              <a:rPr lang="en-US" altLang="zh-CN" sz="10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563876-02C8-4708-B8A8-8813B74A1A3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535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[In qualitative analysis, ]W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e calculate the correlation coefficients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[The results show that] These two show a …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563876-02C8-4708-B8A8-8813B74A1A3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349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We finally conducted experiments on the two benchmarks of continuous learning to test the effectiveness of our proposed NCFT method.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We used continuous learning performance and forgetting rate as evaluation metrics.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Compared to baselines, our proposed method achieves improvements on both benchmarks and demonstrates lower forgetting rates at multiple stages.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563876-02C8-4708-B8A8-8813B74A1A3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073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In summary, the main contributions of our study are as follows: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First,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Second,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Finally,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563876-02C8-4708-B8A8-8813B74A1A3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380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629A82-AC3D-F952-6F1C-B4993159EE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378108B-0FDA-6989-C241-904A27BF95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C1FECA-669D-D60B-1C66-485555382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48FE-B62E-481F-9B96-6DE95F72BADE}" type="datetimeFigureOut">
              <a:rPr lang="zh-CN" altLang="en-US" smtClean="0"/>
              <a:t>2025/1/23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243643-9919-FB4E-5AD8-7FB65C803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DE88B1-DBD5-56B8-D7F2-817A71CD9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90AD4-4E11-437C-87C5-DD30BEEE50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931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53BBE5-AC49-9DCF-7659-C9F329484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CDB7BA8-F046-744F-F200-3B4C8D32D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C006F0-0C83-B6CA-9FF3-8DEF53BA6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48FE-B62E-481F-9B96-6DE95F72BADE}" type="datetimeFigureOut">
              <a:rPr lang="zh-CN" altLang="en-US" smtClean="0"/>
              <a:t>2025/1/23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95AB28-BF7D-F2DC-FA67-FACE11A33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50B07A-468C-62AB-4C03-A51B66C3B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90AD4-4E11-437C-87C5-DD30BEEE50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748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BDABAF6-4136-D14E-2E29-18E01764F7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57FA10D-402F-65AC-C068-2D0E2B0D3E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D88880-A9AF-7FEF-2DBB-244F51165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48FE-B62E-481F-9B96-6DE95F72BADE}" type="datetimeFigureOut">
              <a:rPr lang="zh-CN" altLang="en-US" smtClean="0"/>
              <a:t>2025/1/23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54D341-14DB-6D70-F8F4-E5146DB94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47F4FF-AC87-C8D5-B5CD-21E363EE9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90AD4-4E11-437C-87C5-DD30BEEE50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070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8A22AF-94A5-B20E-09D5-4C8C2B347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E234ED-1C82-4FD4-54FB-EB5CF76A7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48BB91-BDB5-FB2F-A3FF-F4EBDBFC2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48FE-B62E-481F-9B96-6DE95F72BADE}" type="datetimeFigureOut">
              <a:rPr lang="zh-CN" altLang="en-US" smtClean="0"/>
              <a:t>2025/1/23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0385A6-5333-D037-047A-46A97F0F0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C840FF-1450-FDBE-8288-3D3A9DD51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90AD4-4E11-437C-87C5-DD30BEEE50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22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4C8BA2-946E-54C4-8371-30DBA86F2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F0F197-42B4-4CCD-CEDF-912BF974A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944A3E-1020-02FF-0F07-C5E690284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48FE-B62E-481F-9B96-6DE95F72BADE}" type="datetimeFigureOut">
              <a:rPr lang="zh-CN" altLang="en-US" smtClean="0"/>
              <a:t>2025/1/23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7CC13E-A6DE-484E-B458-5D3399FC6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EDA32C-8898-F44A-A096-21C980141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90AD4-4E11-437C-87C5-DD30BEEE50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198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F40BEA-73D1-0C23-D8B7-24DE037FF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7D506B-4525-009A-B800-F5EEE52E5D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DFABF33-95F2-7A7B-A5A1-2DF2939DED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89BB86-63BF-7925-F172-AD151EFCC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48FE-B62E-481F-9B96-6DE95F72BADE}" type="datetimeFigureOut">
              <a:rPr lang="zh-CN" altLang="en-US" smtClean="0"/>
              <a:t>2025/1/23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2BBAA59-DC69-776D-9B71-26D219619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FC1DB04-95C9-420E-7C53-E97A912D3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90AD4-4E11-437C-87C5-DD30BEEE50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98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4F1285-6005-2F83-C5D5-0E7A96F4F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5EB643-1794-20A6-3998-8869CDD9D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AAFBABE-2C2C-14CF-F89C-13745C5B69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78AFD1A-32EE-DDBF-15E7-3F0C18E5E4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6AB860B-410F-F305-BE99-7A7B6EFE02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899A050-3792-CABA-E032-4DF4E51CB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48FE-B62E-481F-9B96-6DE95F72BADE}" type="datetimeFigureOut">
              <a:rPr lang="zh-CN" altLang="en-US" smtClean="0"/>
              <a:t>2025/1/23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33F2FBA-12CE-5B1E-94C5-BC8A3AB55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83D65A5-3EAB-234F-45FE-1770BE084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90AD4-4E11-437C-87C5-DD30BEEE50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295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F7BA38-9FCB-15D5-9512-466B5EAB3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6A8B2FE-5DBF-54BB-285F-5744887C7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48FE-B62E-481F-9B96-6DE95F72BADE}" type="datetimeFigureOut">
              <a:rPr lang="zh-CN" altLang="en-US" smtClean="0"/>
              <a:t>2025/1/23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D5EFAF-64AA-07A3-628A-3CE876E42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951DF0-64FE-3C04-CD3B-EDA20ECC4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90AD4-4E11-437C-87C5-DD30BEEE50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876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D2A77E2-119E-9467-516E-C5B542F42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48FE-B62E-481F-9B96-6DE95F72BADE}" type="datetimeFigureOut">
              <a:rPr lang="zh-CN" altLang="en-US" smtClean="0"/>
              <a:t>2025/1/23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5FD938C-7C86-8831-8A41-569F98A02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BA4AAB-E421-C265-44B3-D7A8F7844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90AD4-4E11-437C-87C5-DD30BEEE50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677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CD6C63-D808-A083-48B0-4B6B09245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0DFFA1-A6D0-DF3B-521C-62F24E000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76DAAE7-96A5-B11A-930E-0F49F8A304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783CE2D-5C68-B245-51C7-721DAF5ED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48FE-B62E-481F-9B96-6DE95F72BADE}" type="datetimeFigureOut">
              <a:rPr lang="zh-CN" altLang="en-US" smtClean="0"/>
              <a:t>2025/1/23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8C06025-42A6-0FBA-E536-E4F3B0C2D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A5F7D95-0044-7874-896A-490DD205B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90AD4-4E11-437C-87C5-DD30BEEE50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970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BBCE01-D9A2-AE43-0278-D6EBF65A3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91764DE-A796-A439-6799-3AABA74EAA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633143E-429F-E612-EF3A-F38E60E21B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E60914B-1E3A-4C58-DF18-7B1E1E05A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48FE-B62E-481F-9B96-6DE95F72BADE}" type="datetimeFigureOut">
              <a:rPr lang="zh-CN" altLang="en-US" smtClean="0"/>
              <a:t>2025/1/23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7D06C1-6064-8E7E-7BD2-BA914887A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39BD2B1-5094-0BED-FFBE-D4308CD04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90AD4-4E11-437C-87C5-DD30BEEE50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184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089ED0F-2C7E-2055-C37B-664018374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74433C-8B50-28B7-C2E4-FC57CAD0F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6A1F12-E279-672C-68C5-276F92014A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748FE-B62E-481F-9B96-6DE95F72BADE}" type="datetimeFigureOut">
              <a:rPr lang="zh-CN" altLang="en-US" smtClean="0"/>
              <a:t>2025/1/23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DF2C2D-FE63-C662-3DD9-27DB72A770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BFBC13-F2C8-8EC3-2708-376F9D58B1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90AD4-4E11-437C-87C5-DD30BEEE50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097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hyperlink" Target="mailto:lengyq@tju.edu.cn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13" Type="http://schemas.openxmlformats.org/officeDocument/2006/relationships/image" Target="../media/image45.JPG"/><Relationship Id="rId18" Type="http://schemas.openxmlformats.org/officeDocument/2006/relationships/image" Target="../media/image5.jpg"/><Relationship Id="rId3" Type="http://schemas.openxmlformats.org/officeDocument/2006/relationships/image" Target="../media/image3.png"/><Relationship Id="rId7" Type="http://schemas.openxmlformats.org/officeDocument/2006/relationships/image" Target="../media/image39.jpeg"/><Relationship Id="rId12" Type="http://schemas.openxmlformats.org/officeDocument/2006/relationships/image" Target="../media/image44.jpeg"/><Relationship Id="rId17" Type="http://schemas.openxmlformats.org/officeDocument/2006/relationships/image" Target="../media/image49.jpe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junlp-lab.github.io/" TargetMode="External"/><Relationship Id="rId11" Type="http://schemas.openxmlformats.org/officeDocument/2006/relationships/image" Target="../media/image43.JPG"/><Relationship Id="rId5" Type="http://schemas.openxmlformats.org/officeDocument/2006/relationships/image" Target="../media/image38.svg"/><Relationship Id="rId15" Type="http://schemas.openxmlformats.org/officeDocument/2006/relationships/image" Target="../media/image47.JPG"/><Relationship Id="rId10" Type="http://schemas.openxmlformats.org/officeDocument/2006/relationships/image" Target="../media/image42.PNG"/><Relationship Id="rId19" Type="http://schemas.openxmlformats.org/officeDocument/2006/relationships/image" Target="../media/image50.png"/><Relationship Id="rId4" Type="http://schemas.openxmlformats.org/officeDocument/2006/relationships/image" Target="../media/image37.png"/><Relationship Id="rId9" Type="http://schemas.openxmlformats.org/officeDocument/2006/relationships/image" Target="../media/image41.jpeg"/><Relationship Id="rId14" Type="http://schemas.openxmlformats.org/officeDocument/2006/relationships/image" Target="../media/image4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31.svg"/><Relationship Id="rId12" Type="http://schemas.openxmlformats.org/officeDocument/2006/relationships/image" Target="../media/image36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svg"/><Relationship Id="rId10" Type="http://schemas.openxmlformats.org/officeDocument/2006/relationships/image" Target="../media/image34.sv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AF19919C-D7F8-5342-0FAE-B0F688AA23A1}"/>
              </a:ext>
            </a:extLst>
          </p:cNvPr>
          <p:cNvSpPr txBox="1"/>
          <p:nvPr/>
        </p:nvSpPr>
        <p:spPr>
          <a:xfrm>
            <a:off x="314325" y="1391616"/>
            <a:ext cx="115823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Towards Understanding Multi-Task Learning (Generalization) of LLMs via Detecting and Exploring Task-Specific Neurons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33502CC-86ED-7F30-7E23-113CF5A611A3}"/>
              </a:ext>
            </a:extLst>
          </p:cNvPr>
          <p:cNvGrpSpPr/>
          <p:nvPr/>
        </p:nvGrpSpPr>
        <p:grpSpPr>
          <a:xfrm>
            <a:off x="-1200" y="1062"/>
            <a:ext cx="12193200" cy="1062000"/>
            <a:chOff x="-1200" y="1062"/>
            <a:chExt cx="12193200" cy="1062000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F3EA1854-FF4C-68B5-CBF9-5090E2CD8DF6}"/>
                </a:ext>
              </a:extLst>
            </p:cNvPr>
            <p:cNvGrpSpPr/>
            <p:nvPr/>
          </p:nvGrpSpPr>
          <p:grpSpPr>
            <a:xfrm>
              <a:off x="-1200" y="1062"/>
              <a:ext cx="12193200" cy="1062000"/>
              <a:chOff x="-1200" y="2939468"/>
              <a:chExt cx="12193200" cy="1062000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1E25096-CEF2-EAAE-36AC-A94F9B5C6882}"/>
                  </a:ext>
                </a:extLst>
              </p:cNvPr>
              <p:cNvSpPr/>
              <p:nvPr/>
            </p:nvSpPr>
            <p:spPr>
              <a:xfrm>
                <a:off x="-1200" y="2939468"/>
                <a:ext cx="12193200" cy="1062000"/>
              </a:xfrm>
              <a:prstGeom prst="rect">
                <a:avLst/>
              </a:prstGeom>
              <a:solidFill>
                <a:srgbClr val="00467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6" name="图形 15">
                <a:extLst>
                  <a:ext uri="{FF2B5EF4-FFF2-40B4-BE49-F238E27FC236}">
                    <a16:creationId xmlns:a16="http://schemas.microsoft.com/office/drawing/2014/main" id="{EC659EE0-0299-5B12-AC9E-C362130733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36559" y="2992254"/>
                <a:ext cx="956428" cy="956428"/>
              </a:xfrm>
              <a:prstGeom prst="rect">
                <a:avLst/>
              </a:prstGeom>
            </p:spPr>
          </p:pic>
        </p:grpSp>
        <p:sp>
          <p:nvSpPr>
            <p:cNvPr id="13" name="文本框 8">
              <a:extLst>
                <a:ext uri="{FF2B5EF4-FFF2-40B4-BE49-F238E27FC236}">
                  <a16:creationId xmlns:a16="http://schemas.microsoft.com/office/drawing/2014/main" id="{C7D8EE44-8CD1-2229-42F1-3E04310AD791}"/>
                </a:ext>
              </a:extLst>
            </p:cNvPr>
            <p:cNvSpPr txBox="1"/>
            <p:nvPr/>
          </p:nvSpPr>
          <p:spPr>
            <a:xfrm>
              <a:off x="3039733" y="76889"/>
              <a:ext cx="6091059" cy="907941"/>
            </a:xfrm>
            <a:prstGeom prst="rect">
              <a:avLst/>
            </a:prstGeom>
            <a:solidFill>
              <a:srgbClr val="004676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zh-CN" altLang="en-US" sz="3200" b="1" dirty="0">
                  <a:solidFill>
                    <a:schemeClr val="bg1"/>
                  </a:solidFill>
                </a:rPr>
                <a:t>天津大学自然语言处理实验室</a:t>
              </a:r>
              <a:endParaRPr lang="en-US" altLang="zh-CN" sz="3200" b="1" dirty="0">
                <a:solidFill>
                  <a:schemeClr val="bg1"/>
                </a:solidFill>
              </a:endParaRPr>
            </a:p>
            <a:p>
              <a:pPr algn="ctr">
                <a:spcAft>
                  <a:spcPts val="600"/>
                </a:spcAft>
              </a:pPr>
              <a:r>
                <a:rPr lang="en-US" altLang="zh-CN" sz="1600" dirty="0">
                  <a:solidFill>
                    <a:schemeClr val="bg1"/>
                  </a:solidFill>
                </a:rPr>
                <a:t>The</a:t>
              </a:r>
              <a:r>
                <a:rPr lang="zh-CN" altLang="en-US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</a:rPr>
                <a:t>Natural</a:t>
              </a:r>
              <a:r>
                <a:rPr lang="zh-CN" altLang="en-US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</a:rPr>
                <a:t>Language</a:t>
              </a:r>
              <a:r>
                <a:rPr lang="zh-CN" altLang="en-US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</a:rPr>
                <a:t>Processing</a:t>
              </a:r>
              <a:r>
                <a:rPr lang="zh-CN" altLang="en-US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</a:rPr>
                <a:t>Laboratory</a:t>
              </a:r>
              <a:r>
                <a:rPr lang="zh-CN" altLang="en-US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</a:rPr>
                <a:t>at</a:t>
              </a:r>
              <a:r>
                <a:rPr lang="zh-CN" altLang="en-US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</a:rPr>
                <a:t>Tianjin</a:t>
              </a:r>
              <a:r>
                <a:rPr lang="zh-CN" altLang="en-US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</a:rPr>
                <a:t>University</a:t>
              </a:r>
              <a:endParaRPr lang="en-US" altLang="zh-CN" sz="1600" b="1" dirty="0">
                <a:solidFill>
                  <a:schemeClr val="bg1"/>
                </a:solidFill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2E1479E3-4401-8C6A-7418-235E1BDFC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4628" y="237448"/>
              <a:ext cx="2831140" cy="56857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8BAD777-0086-D174-410D-D63CF3E4C4B5}"/>
              </a:ext>
            </a:extLst>
          </p:cNvPr>
          <p:cNvGrpSpPr/>
          <p:nvPr/>
        </p:nvGrpSpPr>
        <p:grpSpPr>
          <a:xfrm>
            <a:off x="2643185" y="4823350"/>
            <a:ext cx="7587514" cy="1440000"/>
            <a:chOff x="2807569" y="5152122"/>
            <a:chExt cx="7587514" cy="1440000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EB878ABC-A75C-C4C2-BA4D-5E1BD0439C90}"/>
                </a:ext>
              </a:extLst>
            </p:cNvPr>
            <p:cNvSpPr/>
            <p:nvPr/>
          </p:nvSpPr>
          <p:spPr>
            <a:xfrm>
              <a:off x="2807569" y="5152122"/>
              <a:ext cx="1440000" cy="1440000"/>
            </a:xfrm>
            <a:prstGeom prst="ellipse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835D2D7D-0357-3266-6809-974FFE0275AE}"/>
                </a:ext>
              </a:extLst>
            </p:cNvPr>
            <p:cNvSpPr/>
            <p:nvPr/>
          </p:nvSpPr>
          <p:spPr>
            <a:xfrm>
              <a:off x="6867826" y="5152122"/>
              <a:ext cx="1440000" cy="1440000"/>
            </a:xfrm>
            <a:prstGeom prst="ellipse">
              <a:avLst/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84553C9-61A4-1B31-99B2-F1FC147FEDBA}"/>
                </a:ext>
              </a:extLst>
            </p:cNvPr>
            <p:cNvSpPr txBox="1"/>
            <p:nvPr/>
          </p:nvSpPr>
          <p:spPr>
            <a:xfrm>
              <a:off x="4313522" y="5345040"/>
              <a:ext cx="202130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err="1"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Yongqi</a:t>
              </a:r>
              <a:r>
                <a:rPr lang="en-US" altLang="zh-CN" sz="2000" dirty="0"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 Leng</a:t>
              </a:r>
            </a:p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Master student</a:t>
              </a:r>
            </a:p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@TJU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A7DD13A-13AE-FCF7-4D2B-B4E88E7EB2E9}"/>
                </a:ext>
              </a:extLst>
            </p:cNvPr>
            <p:cNvSpPr txBox="1"/>
            <p:nvPr/>
          </p:nvSpPr>
          <p:spPr>
            <a:xfrm>
              <a:off x="8373778" y="5346000"/>
              <a:ext cx="202130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err="1"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Deyi</a:t>
              </a:r>
              <a:r>
                <a:rPr lang="en-US" altLang="zh-CN" sz="2000" dirty="0"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 Xiong</a:t>
              </a:r>
            </a:p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Professor</a:t>
              </a:r>
            </a:p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@TJU</a:t>
              </a: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DB578F44-B290-EBF3-F276-4A536DD1A1E0}"/>
              </a:ext>
            </a:extLst>
          </p:cNvPr>
          <p:cNvSpPr txBox="1"/>
          <p:nvPr/>
        </p:nvSpPr>
        <p:spPr>
          <a:xfrm>
            <a:off x="313200" y="3339503"/>
            <a:ext cx="115823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Yongqi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Leng and </a:t>
            </a:r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Deyi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Xiong*</a:t>
            </a:r>
          </a:p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College of Intelligence and Computing, Tianjin University, Tianjin, China</a:t>
            </a: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hlinkClick r:id="rId9"/>
              </a:rPr>
              <a:t>lengyq@tju.edu.cn</a:t>
            </a:r>
            <a:endParaRPr lang="en-US" altLang="zh-CN" sz="24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6744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D4B47-8DD7-D8AD-3896-1553E4425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110EE85-1726-135B-8EFD-C9CFB78D4B62}"/>
              </a:ext>
            </a:extLst>
          </p:cNvPr>
          <p:cNvSpPr/>
          <p:nvPr/>
        </p:nvSpPr>
        <p:spPr>
          <a:xfrm>
            <a:off x="0" y="813374"/>
            <a:ext cx="12192000" cy="95889"/>
          </a:xfrm>
          <a:prstGeom prst="rect">
            <a:avLst/>
          </a:prstGeom>
          <a:solidFill>
            <a:srgbClr val="3A3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3373C91-DBE8-563E-B763-AACD787A14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550" y="9049"/>
            <a:ext cx="3741583" cy="75142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4A4E6935-E15F-B8D9-A767-2E7FF93A6E15}"/>
              </a:ext>
            </a:extLst>
          </p:cNvPr>
          <p:cNvSpPr txBox="1"/>
          <p:nvPr/>
        </p:nvSpPr>
        <p:spPr>
          <a:xfrm>
            <a:off x="57149" y="175556"/>
            <a:ext cx="8285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5800C08E-7EE3-C8A7-ABF0-00DCE4BF777A}"/>
              </a:ext>
            </a:extLst>
          </p:cNvPr>
          <p:cNvSpPr txBox="1"/>
          <p:nvPr/>
        </p:nvSpPr>
        <p:spPr>
          <a:xfrm>
            <a:off x="519953" y="956752"/>
            <a:ext cx="11152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Wingdings" pitchFamily="2" charset="2"/>
              </a:rPr>
              <a:t>Thanks to my supervisor and </a:t>
            </a:r>
            <a:r>
              <a:rPr lang="en-US" sz="3200" b="1" dirty="0" err="1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Wingdings" pitchFamily="2" charset="2"/>
              </a:rPr>
              <a:t>labmates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Wingdings" pitchFamily="2" charset="2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FA0627A2-A108-C32E-9521-A8C454E304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6004" y="2046854"/>
            <a:ext cx="2443418" cy="244341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6104FCD-A18C-37A1-2178-9DF4700862F3}"/>
              </a:ext>
            </a:extLst>
          </p:cNvPr>
          <p:cNvSpPr txBox="1"/>
          <p:nvPr/>
        </p:nvSpPr>
        <p:spPr>
          <a:xfrm>
            <a:off x="8232562" y="4449176"/>
            <a:ext cx="3902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  <a:hlinkClick r:id="rId6"/>
              </a:rPr>
              <a:t>https://github.com/sdsxdxl/task_neurons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  <a:hlinkClick r:id="rId6"/>
              </a:rPr>
              <a:t>https://tjunlp-lab.github.io</a:t>
            </a:r>
            <a:endParaRPr lang="en-US" altLang="zh-CN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69C4C33-9A05-F4F2-000F-073EF9AB57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4992" y="3533394"/>
            <a:ext cx="1581640" cy="127172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887A46C-90DC-F263-6B18-363A69452F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144" y="5149409"/>
            <a:ext cx="1254043" cy="160076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F03114C-155C-1FA3-9CB2-340D1944E1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3" b="-1"/>
          <a:stretch/>
        </p:blipFill>
        <p:spPr>
          <a:xfrm>
            <a:off x="3513733" y="5149409"/>
            <a:ext cx="1254043" cy="159308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F0D90F3-F76D-D7A4-D58A-CB1BAABC11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53" y="5150440"/>
            <a:ext cx="1271724" cy="156831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AFC719E-C748-C092-27CB-AE02EF108D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144" y="3441036"/>
            <a:ext cx="1270799" cy="151903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931C466-B428-2974-E121-F57E993D1A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9"/>
          <a:stretch/>
        </p:blipFill>
        <p:spPr>
          <a:xfrm>
            <a:off x="2062362" y="3378436"/>
            <a:ext cx="1225055" cy="1568311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9456D346-B5C1-9D05-F640-D5AADA5163C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4"/>
          <a:stretch/>
        </p:blipFill>
        <p:spPr>
          <a:xfrm>
            <a:off x="5012636" y="3440007"/>
            <a:ext cx="1270799" cy="1519039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D6BC92C2-E0AA-E78B-5489-30FC27F340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733" y="3440006"/>
            <a:ext cx="1254043" cy="1519039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FF596880-2109-F64B-DABC-268D8E7D2C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879" y="5141728"/>
            <a:ext cx="1231772" cy="1600763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5DB790AD-2309-10D2-C666-34CA3E3C505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375" y="5161710"/>
            <a:ext cx="1254043" cy="156831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1ABAED52-093F-D42E-50F5-44D959FA10C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49"/>
          <a:stretch/>
        </p:blipFill>
        <p:spPr>
          <a:xfrm>
            <a:off x="3513733" y="1681805"/>
            <a:ext cx="1270800" cy="151903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6FB2E26-CF4E-FA60-6809-72C16935F7B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" r="12573"/>
          <a:stretch/>
        </p:blipFill>
        <p:spPr>
          <a:xfrm>
            <a:off x="1318661" y="1618280"/>
            <a:ext cx="1271724" cy="1580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2BAC72E-4347-78DF-81FE-C4FA6FF7DE4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063" y="1618280"/>
            <a:ext cx="1580400" cy="158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71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152F4-D12F-F8E3-CFBA-C4A85D59D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B1825F1A-D012-3ED8-DF43-9C1DE4DE5C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81037" y="3079440"/>
            <a:ext cx="5729288" cy="272116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D0122A0-B707-16BE-5EB5-541AF1E222EE}"/>
              </a:ext>
            </a:extLst>
          </p:cNvPr>
          <p:cNvSpPr txBox="1"/>
          <p:nvPr/>
        </p:nvSpPr>
        <p:spPr>
          <a:xfrm>
            <a:off x="152399" y="175556"/>
            <a:ext cx="612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A0B1F21-6217-576B-6708-99010BC65AC4}"/>
              </a:ext>
            </a:extLst>
          </p:cNvPr>
          <p:cNvSpPr/>
          <p:nvPr/>
        </p:nvSpPr>
        <p:spPr>
          <a:xfrm>
            <a:off x="0" y="813374"/>
            <a:ext cx="12192000" cy="95889"/>
          </a:xfrm>
          <a:prstGeom prst="rect">
            <a:avLst/>
          </a:prstGeom>
          <a:solidFill>
            <a:srgbClr val="3A3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3A721D1-8418-E4A2-BB59-271E08391D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450" y="9049"/>
            <a:ext cx="3741583" cy="75142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B29C77B-0A04-7686-B337-4A7D815FE166}"/>
              </a:ext>
            </a:extLst>
          </p:cNvPr>
          <p:cNvSpPr txBox="1"/>
          <p:nvPr/>
        </p:nvSpPr>
        <p:spPr>
          <a:xfrm>
            <a:off x="6591299" y="3122711"/>
            <a:ext cx="5505451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task-specific neurons exist in LLMs?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they exist, can they facilitate the understanding of the multi task learning mechanisms in LLMs?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improve LLMs by exploring such neurons?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78A557F-4BC5-347D-4E10-B2F34E1296C0}"/>
              </a:ext>
            </a:extLst>
          </p:cNvPr>
          <p:cNvSpPr txBox="1"/>
          <p:nvPr/>
        </p:nvSpPr>
        <p:spPr>
          <a:xfrm>
            <a:off x="681037" y="6013623"/>
            <a:ext cx="5729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💡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we extend neuronal analysis from multilingual learning to multi-task learning in LLMs?</a:t>
            </a:r>
            <a:endParaRPr lang="zh-CN" alt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9AA6CFC-62DD-DAFB-25A2-47F2F8F37438}"/>
              </a:ext>
            </a:extLst>
          </p:cNvPr>
          <p:cNvSpPr txBox="1"/>
          <p:nvPr/>
        </p:nvSpPr>
        <p:spPr>
          <a:xfrm>
            <a:off x="371474" y="1005708"/>
            <a:ext cx="114585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studies have demonstrated the existence of language-specific neurons in multilingual large language models (MLLMs), which have been explored to investigate the multilingual learning mechanisms. In contrast, research into the multi-task learning mechanisms of LLMs remains limited.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argue that multilingual learning is essentially a type of multi-task learning as well.</a:t>
            </a:r>
          </a:p>
        </p:txBody>
      </p:sp>
    </p:spTree>
    <p:extLst>
      <p:ext uri="{BB962C8B-B14F-4D97-AF65-F5344CB8AC3E}">
        <p14:creationId xmlns:p14="http://schemas.microsoft.com/office/powerpoint/2010/main" val="409729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1744C-694E-341A-67B3-F553B95CC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B690FC4-4402-8B05-386E-35235A2E77FC}"/>
              </a:ext>
            </a:extLst>
          </p:cNvPr>
          <p:cNvSpPr txBox="1"/>
          <p:nvPr/>
        </p:nvSpPr>
        <p:spPr>
          <a:xfrm>
            <a:off x="152399" y="175556"/>
            <a:ext cx="612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6398C9FF-C868-F5E7-376A-966C2A6B2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54756" y="1680553"/>
            <a:ext cx="7172952" cy="407757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917CD72-AC4F-40D2-FC27-A491ABC28777}"/>
              </a:ext>
            </a:extLst>
          </p:cNvPr>
          <p:cNvSpPr/>
          <p:nvPr/>
        </p:nvSpPr>
        <p:spPr>
          <a:xfrm>
            <a:off x="0" y="813374"/>
            <a:ext cx="12192000" cy="95889"/>
          </a:xfrm>
          <a:prstGeom prst="rect">
            <a:avLst/>
          </a:prstGeom>
          <a:solidFill>
            <a:srgbClr val="3A3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C052602-7E73-53ED-6FAE-EDFA992F96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450" y="9049"/>
            <a:ext cx="3741583" cy="75142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A85A47A-932D-F202-5DF7-AE6EB4553C70}"/>
              </a:ext>
            </a:extLst>
          </p:cNvPr>
          <p:cNvSpPr txBox="1"/>
          <p:nvPr/>
        </p:nvSpPr>
        <p:spPr>
          <a:xfrm>
            <a:off x="5165612" y="5801078"/>
            <a:ext cx="6715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Identification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component provides tools for the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component which in turn provides insights for the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Exploration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component.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8B5122E-28C8-08E6-AEC4-E550E43470AA}"/>
                  </a:ext>
                </a:extLst>
              </p:cNvPr>
              <p:cNvSpPr txBox="1"/>
              <p:nvPr/>
            </p:nvSpPr>
            <p:spPr>
              <a:xfrm>
                <a:off x="152399" y="846632"/>
                <a:ext cx="4762501" cy="6086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en-US" altLang="zh-CN" sz="2000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Identification</a:t>
                </a:r>
                <a:br>
                  <a:rPr lang="en-US" altLang="zh-CN" sz="1800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</a:br>
                <a:r>
                  <a:rPr lang="en-US" altLang="zh-CN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Employing 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gradient attribution method to estimate each neuron's relevance score for a given task.</a:t>
                </a:r>
                <a:r>
                  <a:rPr lang="en-US" altLang="zh-CN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 Neurons with the top k% relevance scores are identified as task-specific neurons.</a:t>
                </a:r>
                <a:br>
                  <a:rPr lang="en-US" altLang="zh-CN" sz="18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宋体" panose="02010600030101010101" pitchFamily="2" charset="-122"/>
                          </a:rPr>
                          <m:t>ℛ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ℒ</m:t>
                        </m:r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1600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宋体" panose="02010600030101010101" pitchFamily="2" charset="-122"/>
                              </a:rPr>
                              <m:t>ℒ</m:t>
                            </m:r>
                          </m:num>
                          <m:den>
                            <m: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</m:den>
                        </m:f>
                        <m:sSubSup>
                          <m:sSub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d>
                  </m:oMath>
                </a14:m>
                <a:endParaRPr lang="en-US" altLang="zh-CN" sz="1800" b="1" dirty="0">
                  <a:solidFill>
                    <a:srgbClr val="C00000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  <a:sym typeface="+mn-ea"/>
                </a:endParaRPr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en-US" altLang="zh-CN" sz="2000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Understanding</a:t>
                </a:r>
                <a:br>
                  <a:rPr lang="en-US" altLang="zh-CN" sz="1800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</a:br>
                <a:r>
                  <a:rPr lang="en-US" altLang="zh-CN" sz="1800" b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Quantitative Analysis: 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Empirical study on specialization and generalization with varying task-specific neuron 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proportions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.</a:t>
                </a:r>
                <a:br>
                  <a:rPr lang="en-US" altLang="zh-CN" sz="18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</a:br>
                <a:r>
                  <a:rPr lang="en-US" altLang="zh-CN" b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Q</a:t>
                </a:r>
                <a:r>
                  <a:rPr lang="en-US" altLang="zh-CN" sz="1800" b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ualitative Analysis: 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Investigating generalization from the perspective of task-specific neuron parameter similarity.</a:t>
                </a:r>
                <a:endParaRPr lang="en-US" altLang="zh-CN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  <a:sym typeface="+mn-ea"/>
                </a:endParaRPr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en-US" altLang="zh-CN" sz="2000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Exploration</a:t>
                </a:r>
                <a:br>
                  <a:rPr lang="en-US" altLang="zh-CN" sz="1800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</a:br>
                <a:r>
                  <a:rPr lang="en-US" altLang="zh-CN" sz="1800" b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Neuron-Level Continuous </a:t>
                </a:r>
                <a:r>
                  <a:rPr lang="en-US" altLang="zh-CN" b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F</a:t>
                </a:r>
                <a:r>
                  <a:rPr lang="en-US" altLang="zh-CN" sz="1800" b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ine-tuning </a:t>
                </a:r>
                <a:r>
                  <a:rPr lang="en-US" altLang="zh-CN" b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M</a:t>
                </a:r>
                <a:r>
                  <a:rPr lang="en-US" altLang="zh-CN" sz="1800" b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ethod (NCFT): </a:t>
                </a:r>
                <a:r>
                  <a:rPr lang="en-US" altLang="zh-CN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During the continuous training over the task sequence, only the neuron-specific parameters of the current task are updated, while other parameters are frozen. 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8B5122E-28C8-08E6-AEC4-E550E4347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99" y="846632"/>
                <a:ext cx="4762501" cy="6086282"/>
              </a:xfrm>
              <a:prstGeom prst="rect">
                <a:avLst/>
              </a:prstGeom>
              <a:blipFill>
                <a:blip r:embed="rId6"/>
                <a:stretch>
                  <a:fillRect l="-1152" t="-601" r="-1665" b="-6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2585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399AE-5B4F-9037-7AF1-071083C7D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16464C0F-CF84-E5BA-838C-4BF3187DE9B5}"/>
              </a:ext>
            </a:extLst>
          </p:cNvPr>
          <p:cNvSpPr/>
          <p:nvPr/>
        </p:nvSpPr>
        <p:spPr>
          <a:xfrm>
            <a:off x="0" y="813374"/>
            <a:ext cx="12192000" cy="95889"/>
          </a:xfrm>
          <a:prstGeom prst="rect">
            <a:avLst/>
          </a:prstGeom>
          <a:solidFill>
            <a:srgbClr val="3A3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7615FB5-3249-1089-3075-19653F765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450" y="9049"/>
            <a:ext cx="3741583" cy="751420"/>
          </a:xfrm>
          <a:prstGeom prst="rect">
            <a:avLst/>
          </a:prstGeom>
        </p:spPr>
      </p:pic>
      <p:pic>
        <p:nvPicPr>
          <p:cNvPr id="3" name="图形 2">
            <a:extLst>
              <a:ext uri="{FF2B5EF4-FFF2-40B4-BE49-F238E27FC236}">
                <a16:creationId xmlns:a16="http://schemas.microsoft.com/office/drawing/2014/main" id="{58C7AD59-236F-9963-C286-B867FFAAF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4751" t="38933" r="14405" b="47388"/>
          <a:stretch/>
        </p:blipFill>
        <p:spPr>
          <a:xfrm>
            <a:off x="5540604" y="1199057"/>
            <a:ext cx="6465448" cy="1765702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BF591BF5-4954-071D-5B36-59791BB1B4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4978" t="40813" r="14824" b="46187"/>
          <a:stretch/>
        </p:blipFill>
        <p:spPr>
          <a:xfrm>
            <a:off x="5540604" y="3974611"/>
            <a:ext cx="6465448" cy="1693608"/>
          </a:xfrm>
          <a:prstGeom prst="rect">
            <a:avLst/>
          </a:prstGeom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743A0130-0D73-A3EE-56F9-5F631A8734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0909" t="42420" r="48036" b="45043"/>
          <a:stretch/>
        </p:blipFill>
        <p:spPr>
          <a:xfrm>
            <a:off x="596848" y="3926744"/>
            <a:ext cx="4191001" cy="18101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B191AD5-95ED-65CB-0C62-8D9950EE7E83}"/>
                  </a:ext>
                </a:extLst>
              </p:cNvPr>
              <p:cNvSpPr txBox="1"/>
              <p:nvPr/>
            </p:nvSpPr>
            <p:spPr>
              <a:xfrm>
                <a:off x="596847" y="1121151"/>
                <a:ext cx="4191001" cy="29238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Experimental Setup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Deactivation experiments.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Fine-tuning experiments.</a:t>
                </a:r>
              </a:p>
              <a:p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Model: Llama-2-7b</a:t>
                </a:r>
              </a:p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Hyper-parameter: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Dataset: classification and generation tasks</a:t>
                </a:r>
              </a:p>
              <a:p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B191AD5-95ED-65CB-0C62-8D9950EE7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47" y="1121151"/>
                <a:ext cx="4191001" cy="2923877"/>
              </a:xfrm>
              <a:prstGeom prst="rect">
                <a:avLst/>
              </a:prstGeom>
              <a:blipFill>
                <a:blip r:embed="rId10"/>
                <a:stretch>
                  <a:fillRect l="-2329" t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CC89D9DF-D353-8ABF-7A79-891D83F566D4}"/>
              </a:ext>
            </a:extLst>
          </p:cNvPr>
          <p:cNvSpPr txBox="1"/>
          <p:nvPr/>
        </p:nvSpPr>
        <p:spPr>
          <a:xfrm>
            <a:off x="57149" y="175556"/>
            <a:ext cx="8285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(Identification) Identifying Task-Specific Neurons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47C6E1B-17A2-4B4B-058D-6E862C207306}"/>
              </a:ext>
            </a:extLst>
          </p:cNvPr>
          <p:cNvSpPr txBox="1"/>
          <p:nvPr/>
        </p:nvSpPr>
        <p:spPr>
          <a:xfrm>
            <a:off x="5638800" y="2957707"/>
            <a:ext cx="62388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Llama-2-7b after task-specific neurons deactivation or without deactivation in each task. "Original" is the performance after fine-tuning with multi-task data without any neurons being deactivated.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3957EDB-6CEA-E7E6-6C60-65FEAE23C036}"/>
              </a:ext>
            </a:extLst>
          </p:cNvPr>
          <p:cNvSpPr txBox="1"/>
          <p:nvPr/>
        </p:nvSpPr>
        <p:spPr>
          <a:xfrm>
            <a:off x="5653890" y="5676752"/>
            <a:ext cx="6238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Llama-2-7b after fine-tuning task-specific neurons and under the zero-shot setting.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8B6DBB1-5924-F0C0-9303-8BDF33756625}"/>
              </a:ext>
            </a:extLst>
          </p:cNvPr>
          <p:cNvSpPr txBox="1"/>
          <p:nvPr/>
        </p:nvSpPr>
        <p:spPr>
          <a:xfrm>
            <a:off x="1396097" y="5736849"/>
            <a:ext cx="2633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of tasks and datasets.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635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90406-9F56-D828-314C-E80D7B224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09A2BD2-B23A-850C-0667-E0B621192E13}"/>
              </a:ext>
            </a:extLst>
          </p:cNvPr>
          <p:cNvSpPr txBox="1"/>
          <p:nvPr/>
        </p:nvSpPr>
        <p:spPr>
          <a:xfrm>
            <a:off x="57149" y="175556"/>
            <a:ext cx="8285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(Understanding) Quantitative Analysis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63FFC85-C06C-1882-9F40-42278C7A6386}"/>
              </a:ext>
            </a:extLst>
          </p:cNvPr>
          <p:cNvSpPr/>
          <p:nvPr/>
        </p:nvSpPr>
        <p:spPr>
          <a:xfrm>
            <a:off x="0" y="813374"/>
            <a:ext cx="12192000" cy="95889"/>
          </a:xfrm>
          <a:prstGeom prst="rect">
            <a:avLst/>
          </a:prstGeom>
          <a:solidFill>
            <a:srgbClr val="3A3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DE2D751-9515-5471-C10D-62D5AB918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450" y="9049"/>
            <a:ext cx="3741583" cy="751420"/>
          </a:xfrm>
          <a:prstGeom prst="rect">
            <a:avLst/>
          </a:prstGeom>
        </p:spPr>
      </p:pic>
      <p:pic>
        <p:nvPicPr>
          <p:cNvPr id="3" name="图形 2">
            <a:extLst>
              <a:ext uri="{FF2B5EF4-FFF2-40B4-BE49-F238E27FC236}">
                <a16:creationId xmlns:a16="http://schemas.microsoft.com/office/drawing/2014/main" id="{19E1B66C-AE06-61F7-3224-10B99C13CB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2282" t="41183" r="22006" b="49553"/>
          <a:stretch/>
        </p:blipFill>
        <p:spPr>
          <a:xfrm>
            <a:off x="5547598" y="1020440"/>
            <a:ext cx="6316504" cy="1485597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AE014134-8DD6-BF14-7B54-E4576A6824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95086" y="2925460"/>
            <a:ext cx="6316504" cy="29121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2311EED-F288-EF62-06DF-8F9B0F289E75}"/>
              </a:ext>
            </a:extLst>
          </p:cNvPr>
          <p:cNvSpPr txBox="1"/>
          <p:nvPr/>
        </p:nvSpPr>
        <p:spPr>
          <a:xfrm>
            <a:off x="6218948" y="2506037"/>
            <a:ext cx="5217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groups for exploring generalization and specialization. 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29D3A37-98D8-7DCF-3EF9-F654C32682F4}"/>
              </a:ext>
            </a:extLst>
          </p:cNvPr>
          <p:cNvSpPr txBox="1"/>
          <p:nvPr/>
        </p:nvSpPr>
        <p:spPr>
          <a:xfrm>
            <a:off x="5695086" y="5837560"/>
            <a:ext cx="6316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on classification and generation tasks after fine-tuning different proportions of task-specific neurons.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54E5EA9-27CF-7DDC-7426-7D5668087EF2}"/>
              </a:ext>
            </a:extLst>
          </p:cNvPr>
          <p:cNvSpPr txBox="1"/>
          <p:nvPr/>
        </p:nvSpPr>
        <p:spPr>
          <a:xfrm>
            <a:off x="328997" y="3775375"/>
            <a:ext cx="5366089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Findings on Specialization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training all parameters of the model under the multi-task learning setup, inevitable interference among tasks occurs, thereby diminishing the efficacy of individual tasks to some degree.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Our experiments show the efficacy of controlling the proportion of fine-tuned task-specific neurons as a promising strategy.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971F375-8B55-99F0-6E14-DC389DCF2FAA}"/>
              </a:ext>
            </a:extLst>
          </p:cNvPr>
          <p:cNvSpPr txBox="1"/>
          <p:nvPr/>
        </p:nvSpPr>
        <p:spPr>
          <a:xfrm>
            <a:off x="327898" y="1087426"/>
            <a:ext cx="536608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Setup</a:t>
            </a:r>
            <a:endParaRPr lang="en-US" altLang="zh-CN" sz="2400" dirty="0">
              <a:solidFill>
                <a:srgbClr val="C00000"/>
              </a:solidFill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We controlled the proportion of fine-tuned task-specific neurons to investigate the trends in specialization and generalization.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Results from the </a:t>
            </a:r>
            <a:r>
              <a:rPr lang="en-US" altLang="zh-CN" sz="2000" b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in-domain (ID)</a:t>
            </a:r>
            <a:r>
              <a:rPr lang="en-US" altLang="zh-CN" sz="20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test set indicate </a:t>
            </a:r>
            <a:r>
              <a:rPr lang="en-US" altLang="zh-CN" sz="2000" b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specialization </a:t>
            </a:r>
            <a:r>
              <a:rPr lang="en-US" altLang="zh-CN" sz="20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performance while results from the </a:t>
            </a:r>
            <a:r>
              <a:rPr lang="en-US" altLang="zh-CN" sz="2000" b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out-of-domain (OOD)</a:t>
            </a:r>
            <a:r>
              <a:rPr lang="en-US" altLang="zh-CN" sz="20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test set indicate </a:t>
            </a:r>
            <a:r>
              <a:rPr lang="en-US" altLang="zh-CN" sz="2000" b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generalization</a:t>
            </a:r>
            <a:r>
              <a:rPr lang="en-US" altLang="zh-CN" sz="20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performance.</a:t>
            </a:r>
          </a:p>
        </p:txBody>
      </p:sp>
    </p:spTree>
    <p:extLst>
      <p:ext uri="{BB962C8B-B14F-4D97-AF65-F5344CB8AC3E}">
        <p14:creationId xmlns:p14="http://schemas.microsoft.com/office/powerpoint/2010/main" val="1569921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3A99C-86CB-A6D1-2731-2A949AF03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681A622-E63D-A3D4-1694-FFF6AEECC967}"/>
              </a:ext>
            </a:extLst>
          </p:cNvPr>
          <p:cNvSpPr txBox="1"/>
          <p:nvPr/>
        </p:nvSpPr>
        <p:spPr>
          <a:xfrm>
            <a:off x="57149" y="175556"/>
            <a:ext cx="8285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(Understanding) Quantitative Analysis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A13A19-666D-8775-7693-33F1B58784BE}"/>
              </a:ext>
            </a:extLst>
          </p:cNvPr>
          <p:cNvSpPr/>
          <p:nvPr/>
        </p:nvSpPr>
        <p:spPr>
          <a:xfrm>
            <a:off x="0" y="813374"/>
            <a:ext cx="12192000" cy="95889"/>
          </a:xfrm>
          <a:prstGeom prst="rect">
            <a:avLst/>
          </a:prstGeom>
          <a:solidFill>
            <a:srgbClr val="3A3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1D96D63-288A-2D0F-8973-631623FBB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450" y="9049"/>
            <a:ext cx="3741583" cy="75142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F8653FD-F248-8E95-1D2B-27FAE5B6E2B9}"/>
              </a:ext>
            </a:extLst>
          </p:cNvPr>
          <p:cNvSpPr txBox="1"/>
          <p:nvPr/>
        </p:nvSpPr>
        <p:spPr>
          <a:xfrm>
            <a:off x="431694" y="3736302"/>
            <a:ext cx="57991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Findings on Generalization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Task-specific neurons overlap rates are consistent with generalization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We argue that the overlap of task-specific neurons contributes to transfer learning between tasks, ultimately resulting in consistently higher generalization performance.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F836A899-12AE-996E-132F-6235379F2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9337" t="9009" r="48232" b="80982"/>
          <a:stretch/>
        </p:blipFill>
        <p:spPr>
          <a:xfrm>
            <a:off x="261615" y="1085416"/>
            <a:ext cx="5785901" cy="1930299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627042BE-AC57-56BB-D461-3452256A9E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231" t="48663" r="49084" b="39430"/>
          <a:stretch/>
        </p:blipFill>
        <p:spPr>
          <a:xfrm>
            <a:off x="6230839" y="3871294"/>
            <a:ext cx="5785901" cy="2455316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9177A969-165E-8315-F451-F90C8B0703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231" t="26511" r="49084" b="61815"/>
          <a:stretch/>
        </p:blipFill>
        <p:spPr>
          <a:xfrm>
            <a:off x="6230839" y="980641"/>
            <a:ext cx="5785901" cy="240698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F4F02A2-7C81-28D2-8B7E-182E85714071}"/>
              </a:ext>
            </a:extLst>
          </p:cNvPr>
          <p:cNvSpPr txBox="1"/>
          <p:nvPr/>
        </p:nvSpPr>
        <p:spPr>
          <a:xfrm>
            <a:off x="580506" y="2977615"/>
            <a:ext cx="536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overlap rate of task-specific neurons between training tasks and test tasks when controlling the proportion of task-specific neurons.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54B577B-DDF5-35F1-46F4-61EF339F0D40}"/>
              </a:ext>
            </a:extLst>
          </p:cNvPr>
          <p:cNvSpPr txBox="1"/>
          <p:nvPr/>
        </p:nvSpPr>
        <p:spPr>
          <a:xfrm>
            <a:off x="6242314" y="3365879"/>
            <a:ext cx="5860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at different fine-tuned neuron proportions (10%, 30%, 50%) controlling the overlap rate under the 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classification-classification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combination.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01712F0-CF0B-53DC-5FC4-F573A6017CB3}"/>
              </a:ext>
            </a:extLst>
          </p:cNvPr>
          <p:cNvSpPr txBox="1"/>
          <p:nvPr/>
        </p:nvSpPr>
        <p:spPr>
          <a:xfrm>
            <a:off x="6230839" y="6270633"/>
            <a:ext cx="5799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at different fine-tuned neuron proportions (10%, 30%, 50%) controlling the overlap rate under the 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generation-generation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combination.</a:t>
            </a:r>
          </a:p>
        </p:txBody>
      </p:sp>
    </p:spTree>
    <p:extLst>
      <p:ext uri="{BB962C8B-B14F-4D97-AF65-F5344CB8AC3E}">
        <p14:creationId xmlns:p14="http://schemas.microsoft.com/office/powerpoint/2010/main" val="1464007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AA211-289A-63F7-E20A-1FDEF1498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A31C3F9-B046-93CE-0BB1-1D60C5B203DC}"/>
              </a:ext>
            </a:extLst>
          </p:cNvPr>
          <p:cNvSpPr txBox="1"/>
          <p:nvPr/>
        </p:nvSpPr>
        <p:spPr>
          <a:xfrm>
            <a:off x="57149" y="175556"/>
            <a:ext cx="8285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(Understanding) Qualitative Analysis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AF64902-7A2C-F2D5-9FEE-65CC42A5525A}"/>
              </a:ext>
            </a:extLst>
          </p:cNvPr>
          <p:cNvSpPr/>
          <p:nvPr/>
        </p:nvSpPr>
        <p:spPr>
          <a:xfrm>
            <a:off x="0" y="813374"/>
            <a:ext cx="12192000" cy="95889"/>
          </a:xfrm>
          <a:prstGeom prst="rect">
            <a:avLst/>
          </a:prstGeom>
          <a:solidFill>
            <a:srgbClr val="3A3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CE9B80C-1B6B-EC3E-FACE-F19FDE332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450" y="9049"/>
            <a:ext cx="3741583" cy="751420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B3EB98BF-5A25-94F7-FEBA-C93FD69817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4784" t="43883" r="14210" b="47578"/>
          <a:stretch/>
        </p:blipFill>
        <p:spPr>
          <a:xfrm>
            <a:off x="2483861" y="4563332"/>
            <a:ext cx="7224277" cy="122869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21D4B5A-B407-B394-0F0C-1160B2116CD9}"/>
              </a:ext>
            </a:extLst>
          </p:cNvPr>
          <p:cNvSpPr txBox="1"/>
          <p:nvPr/>
        </p:nvSpPr>
        <p:spPr>
          <a:xfrm>
            <a:off x="2575742" y="5702806"/>
            <a:ext cx="71145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coefficients between the similarity of specific neuron parameters and generalization performance. PCCs denotes Pearson correlation coefficients and SROCC denotes Spearman correlation coefficients.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349C94A-2C64-B7FE-A00B-57E67A85DE4D}"/>
              </a:ext>
            </a:extLst>
          </p:cNvPr>
          <p:cNvSpPr txBox="1"/>
          <p:nvPr/>
        </p:nvSpPr>
        <p:spPr>
          <a:xfrm>
            <a:off x="310456" y="1120667"/>
            <a:ext cx="443858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Setup</a:t>
            </a:r>
            <a:endParaRPr lang="en-US" altLang="zh-CN" sz="2400" dirty="0">
              <a:solidFill>
                <a:srgbClr val="C00000"/>
              </a:solidFill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0" lvl="1"/>
            <a:r>
              <a:rPr lang="en-US" altLang="zh-CN" sz="20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We calculate the correlation coefficients between the similarity of task-specific neuron parameters and the generalization performance.</a:t>
            </a:r>
          </a:p>
          <a:p>
            <a:pPr marL="0" lvl="1"/>
            <a:endParaRPr lang="en-US" altLang="zh-CN" sz="20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0" lvl="1"/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0" lvl="1"/>
            <a:r>
              <a:rPr lang="en-US" altLang="zh-CN" sz="20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These two show a positive correlation, reflecting the generalization between tasks from the perspective of parameter.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D875DFAF-7F17-7663-B866-073CFEA29AF3}"/>
              </a:ext>
            </a:extLst>
          </p:cNvPr>
          <p:cNvGrpSpPr/>
          <p:nvPr/>
        </p:nvGrpSpPr>
        <p:grpSpPr>
          <a:xfrm>
            <a:off x="4805266" y="1324857"/>
            <a:ext cx="7635910" cy="3027821"/>
            <a:chOff x="4662391" y="1407051"/>
            <a:chExt cx="7635910" cy="3027821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238ECAB-1605-B0BF-B561-6FE1ECE62DEB}"/>
                </a:ext>
              </a:extLst>
            </p:cNvPr>
            <p:cNvSpPr txBox="1"/>
            <p:nvPr/>
          </p:nvSpPr>
          <p:spPr>
            <a:xfrm>
              <a:off x="4768560" y="2152300"/>
              <a:ext cx="42637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Model:   M1,   M2,   M3,   M4,  M5,</a:t>
              </a:r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M6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241DA7B-D43A-DA44-BFD8-2071032CEE25}"/>
                </a:ext>
              </a:extLst>
            </p:cNvPr>
            <p:cNvSpPr txBox="1"/>
            <p:nvPr/>
          </p:nvSpPr>
          <p:spPr>
            <a:xfrm>
              <a:off x="4749509" y="3044666"/>
              <a:ext cx="40095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Testset</a:t>
              </a: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  </a:t>
              </a:r>
              <a:r>
                <a:rPr lang="en-US" altLang="zh-CN" sz="1600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T1</a:t>
              </a: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   </a:t>
              </a:r>
              <a:r>
                <a:rPr lang="en-US" altLang="zh-CN" sz="1600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T2</a:t>
              </a: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    T3,     </a:t>
              </a:r>
              <a:r>
                <a:rPr lang="en-US" altLang="zh-CN" sz="1600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T4</a:t>
              </a: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   </a:t>
              </a:r>
              <a:r>
                <a:rPr lang="en-US" altLang="zh-CN" sz="1600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T5</a:t>
              </a: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    </a:t>
              </a:r>
              <a:r>
                <a:rPr lang="en-US" altLang="zh-CN" sz="1600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T6</a:t>
              </a:r>
              <a:endParaRPr lang="zh-CN" altLang="en-US" sz="1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B449BC3-9FFD-E97D-FC77-E7A8E58761FA}"/>
                </a:ext>
              </a:extLst>
            </p:cNvPr>
            <p:cNvSpPr txBox="1"/>
            <p:nvPr/>
          </p:nvSpPr>
          <p:spPr>
            <a:xfrm>
              <a:off x="4662391" y="1407051"/>
              <a:ext cx="42637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Trainset:   A1,    A2,    A3,    A4,   A5,   A6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箭头: 下 16">
              <a:extLst>
                <a:ext uri="{FF2B5EF4-FFF2-40B4-BE49-F238E27FC236}">
                  <a16:creationId xmlns:a16="http://schemas.microsoft.com/office/drawing/2014/main" id="{59662D74-F829-CE19-16F5-EBE7EABC514E}"/>
                </a:ext>
              </a:extLst>
            </p:cNvPr>
            <p:cNvSpPr/>
            <p:nvPr/>
          </p:nvSpPr>
          <p:spPr>
            <a:xfrm>
              <a:off x="5683597" y="1853703"/>
              <a:ext cx="133564" cy="226031"/>
            </a:xfrm>
            <a:prstGeom prst="downArrow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8" name="箭头: 下 17">
              <a:extLst>
                <a:ext uri="{FF2B5EF4-FFF2-40B4-BE49-F238E27FC236}">
                  <a16:creationId xmlns:a16="http://schemas.microsoft.com/office/drawing/2014/main" id="{7DD1435A-EEBE-8B24-4300-E5EA7872EA9F}"/>
                </a:ext>
              </a:extLst>
            </p:cNvPr>
            <p:cNvSpPr/>
            <p:nvPr/>
          </p:nvSpPr>
          <p:spPr>
            <a:xfrm>
              <a:off x="6177230" y="1854353"/>
              <a:ext cx="133564" cy="226031"/>
            </a:xfrm>
            <a:prstGeom prst="downArrow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箭头: 下 18">
              <a:extLst>
                <a:ext uri="{FF2B5EF4-FFF2-40B4-BE49-F238E27FC236}">
                  <a16:creationId xmlns:a16="http://schemas.microsoft.com/office/drawing/2014/main" id="{C1924427-536A-9F22-A303-46F99B71B071}"/>
                </a:ext>
              </a:extLst>
            </p:cNvPr>
            <p:cNvSpPr/>
            <p:nvPr/>
          </p:nvSpPr>
          <p:spPr>
            <a:xfrm>
              <a:off x="6626744" y="1854353"/>
              <a:ext cx="133564" cy="226031"/>
            </a:xfrm>
            <a:prstGeom prst="downArrow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箭头: 下 19">
              <a:extLst>
                <a:ext uri="{FF2B5EF4-FFF2-40B4-BE49-F238E27FC236}">
                  <a16:creationId xmlns:a16="http://schemas.microsoft.com/office/drawing/2014/main" id="{3FF0258E-EEAE-DA6F-C4A4-56B7880CC7A4}"/>
                </a:ext>
              </a:extLst>
            </p:cNvPr>
            <p:cNvSpPr/>
            <p:nvPr/>
          </p:nvSpPr>
          <p:spPr>
            <a:xfrm>
              <a:off x="7117346" y="1853702"/>
              <a:ext cx="133564" cy="226031"/>
            </a:xfrm>
            <a:prstGeom prst="downArrow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箭头: 下 20">
              <a:extLst>
                <a:ext uri="{FF2B5EF4-FFF2-40B4-BE49-F238E27FC236}">
                  <a16:creationId xmlns:a16="http://schemas.microsoft.com/office/drawing/2014/main" id="{BECF4839-D52C-7598-0869-AB7A85A3CD49}"/>
                </a:ext>
              </a:extLst>
            </p:cNvPr>
            <p:cNvSpPr/>
            <p:nvPr/>
          </p:nvSpPr>
          <p:spPr>
            <a:xfrm>
              <a:off x="7563541" y="1854802"/>
              <a:ext cx="133564" cy="226031"/>
            </a:xfrm>
            <a:prstGeom prst="downArrow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箭头: 下 21">
              <a:extLst>
                <a:ext uri="{FF2B5EF4-FFF2-40B4-BE49-F238E27FC236}">
                  <a16:creationId xmlns:a16="http://schemas.microsoft.com/office/drawing/2014/main" id="{CE354ECD-21D1-4E1E-5FDC-420CE833E24D}"/>
                </a:ext>
              </a:extLst>
            </p:cNvPr>
            <p:cNvSpPr/>
            <p:nvPr/>
          </p:nvSpPr>
          <p:spPr>
            <a:xfrm>
              <a:off x="8011824" y="1853701"/>
              <a:ext cx="133564" cy="226031"/>
            </a:xfrm>
            <a:prstGeom prst="downArrow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133D7603-8C25-733B-293B-29593613B9DA}"/>
                    </a:ext>
                  </a:extLst>
                </p:cNvPr>
                <p:cNvSpPr txBox="1"/>
                <p:nvPr/>
              </p:nvSpPr>
              <p:spPr>
                <a:xfrm>
                  <a:off x="8170565" y="1645939"/>
                  <a:ext cx="1605526" cy="420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b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⋯</m:t>
                        </m:r>
                        <m:sSubSup>
                          <m:sSub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sup>
                        </m:sSubSup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133D7603-8C25-733B-293B-29593613B9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0565" y="1645939"/>
                  <a:ext cx="1605526" cy="42062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1DD81A3B-5EB1-8862-3A17-28457BBDF691}"/>
                    </a:ext>
                  </a:extLst>
                </p:cNvPr>
                <p:cNvSpPr txBox="1"/>
                <p:nvPr/>
              </p:nvSpPr>
              <p:spPr>
                <a:xfrm>
                  <a:off x="8069743" y="2556979"/>
                  <a:ext cx="1785722" cy="4189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3 </m:t>
                                </m:r>
                              </m:sub>
                            </m:sSub>
                          </m:sup>
                        </m:sSub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⋯</m:t>
                        </m:r>
                        <m:sSubSup>
                          <m:sSub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p>
                        </m:sSubSup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1DD81A3B-5EB1-8862-3A17-28457BBDF6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9743" y="2556979"/>
                  <a:ext cx="1785722" cy="4189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939E1232-7969-E74A-4127-4E72BFAD89D2}"/>
                    </a:ext>
                  </a:extLst>
                </p:cNvPr>
                <p:cNvSpPr txBox="1"/>
                <p:nvPr/>
              </p:nvSpPr>
              <p:spPr>
                <a:xfrm>
                  <a:off x="9302585" y="2149435"/>
                  <a:ext cx="2995716" cy="420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m:rPr>
                                <m:sty m:val="p"/>
                              </m:r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im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p>
                        </m:sSub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⋯</m:t>
                        </m:r>
                        <m:sSubSup>
                          <m:sSub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m:rPr>
                                <m:sty m:val="p"/>
                              </m:r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im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p>
                        </m:sSubSup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939E1232-7969-E74A-4127-4E72BFAD89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02585" y="2149435"/>
                  <a:ext cx="2995716" cy="42062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47EC3BC4-ADC0-59FE-BC7B-5FBE7E05B1CB}"/>
                </a:ext>
              </a:extLst>
            </p:cNvPr>
            <p:cNvCxnSpPr>
              <a:cxnSpLocks/>
            </p:cNvCxnSpPr>
            <p:nvPr/>
          </p:nvCxnSpPr>
          <p:spPr>
            <a:xfrm>
              <a:off x="5719098" y="2491011"/>
              <a:ext cx="970444" cy="598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0C5C34F5-AA44-9B7E-B5CB-D3E18EC92C96}"/>
                </a:ext>
              </a:extLst>
            </p:cNvPr>
            <p:cNvCxnSpPr>
              <a:cxnSpLocks/>
            </p:cNvCxnSpPr>
            <p:nvPr/>
          </p:nvCxnSpPr>
          <p:spPr>
            <a:xfrm>
              <a:off x="6232382" y="2478653"/>
              <a:ext cx="455430" cy="61088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2DE3758A-AC4C-A815-0842-453DA3BDE8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7812" y="2484831"/>
              <a:ext cx="5714" cy="60470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91BE5857-77ED-5B24-89B7-49FF12FDE2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7812" y="2478653"/>
              <a:ext cx="496316" cy="61088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E6DE3021-2506-A59A-CD93-E77D8ECE2D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7812" y="2469817"/>
              <a:ext cx="933593" cy="6161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AD3D8348-6BA6-504D-3A04-AE43B267FE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3526" y="2484832"/>
              <a:ext cx="1346169" cy="6086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右大括号 31">
              <a:extLst>
                <a:ext uri="{FF2B5EF4-FFF2-40B4-BE49-F238E27FC236}">
                  <a16:creationId xmlns:a16="http://schemas.microsoft.com/office/drawing/2014/main" id="{ABA83DF8-D51C-3835-FE11-CCFD04782E83}"/>
                </a:ext>
              </a:extLst>
            </p:cNvPr>
            <p:cNvSpPr/>
            <p:nvPr/>
          </p:nvSpPr>
          <p:spPr>
            <a:xfrm>
              <a:off x="9550141" y="1905112"/>
              <a:ext cx="239431" cy="944354"/>
            </a:xfrm>
            <a:prstGeom prst="righ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右大括号 32">
              <a:extLst>
                <a:ext uri="{FF2B5EF4-FFF2-40B4-BE49-F238E27FC236}">
                  <a16:creationId xmlns:a16="http://schemas.microsoft.com/office/drawing/2014/main" id="{301C7430-8F6F-7EF9-E500-8A928B9CDFAF}"/>
                </a:ext>
              </a:extLst>
            </p:cNvPr>
            <p:cNvSpPr/>
            <p:nvPr/>
          </p:nvSpPr>
          <p:spPr>
            <a:xfrm rot="16200000">
              <a:off x="6595306" y="3182612"/>
              <a:ext cx="219606" cy="807396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9B9A6E46-30E2-68B5-AF57-697D7FE937F0}"/>
                    </a:ext>
                  </a:extLst>
                </p:cNvPr>
                <p:cNvSpPr txBox="1"/>
                <p:nvPr/>
              </p:nvSpPr>
              <p:spPr>
                <a:xfrm>
                  <a:off x="5451218" y="3735967"/>
                  <a:ext cx="2563391" cy="4189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3 </m:t>
                                </m:r>
                              </m:sub>
                            </m:sSub>
                          </m:sup>
                        </m:sSub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⋯</m:t>
                        </m:r>
                        <m:sSubSup>
                          <m:sSub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p>
                        </m:sSubSup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9B9A6E46-30E2-68B5-AF57-697D7FE937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1218" y="3735967"/>
                  <a:ext cx="2563391" cy="4189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DA5BCDF6-7914-0B46-D1C2-272CB2749263}"/>
                </a:ext>
              </a:extLst>
            </p:cNvPr>
            <p:cNvCxnSpPr>
              <a:cxnSpLocks/>
            </p:cNvCxnSpPr>
            <p:nvPr/>
          </p:nvCxnSpPr>
          <p:spPr>
            <a:xfrm>
              <a:off x="7366610" y="3903102"/>
              <a:ext cx="285362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C94665DE-ED87-0AE0-1093-BB790137E25B}"/>
                </a:ext>
              </a:extLst>
            </p:cNvPr>
            <p:cNvSpPr txBox="1"/>
            <p:nvPr/>
          </p:nvSpPr>
          <p:spPr>
            <a:xfrm>
              <a:off x="10314295" y="3553238"/>
              <a:ext cx="15498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 Coefficients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1E024ECE-77E8-45EA-3963-59076C19DDF4}"/>
                </a:ext>
              </a:extLst>
            </p:cNvPr>
            <p:cNvCxnSpPr>
              <a:cxnSpLocks/>
            </p:cNvCxnSpPr>
            <p:nvPr/>
          </p:nvCxnSpPr>
          <p:spPr>
            <a:xfrm>
              <a:off x="10805553" y="2647752"/>
              <a:ext cx="0" cy="95091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10B3074E-38C9-08FB-76A0-B693C22AD4C7}"/>
                </a:ext>
              </a:extLst>
            </p:cNvPr>
            <p:cNvSpPr txBox="1"/>
            <p:nvPr/>
          </p:nvSpPr>
          <p:spPr>
            <a:xfrm>
              <a:off x="9932916" y="1814749"/>
              <a:ext cx="17093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Parameter S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imilarity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D3419258-4987-DFFD-5696-D48A03AD0B39}"/>
                </a:ext>
              </a:extLst>
            </p:cNvPr>
            <p:cNvSpPr txBox="1"/>
            <p:nvPr/>
          </p:nvSpPr>
          <p:spPr>
            <a:xfrm>
              <a:off x="6417432" y="4127095"/>
              <a:ext cx="7666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Result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6962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1C337-E6FA-9EC7-839D-14528E5FF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8439398-895C-C2FE-90E4-554C87B19C72}"/>
              </a:ext>
            </a:extLst>
          </p:cNvPr>
          <p:cNvSpPr/>
          <p:nvPr/>
        </p:nvSpPr>
        <p:spPr>
          <a:xfrm>
            <a:off x="0" y="813374"/>
            <a:ext cx="12192000" cy="95889"/>
          </a:xfrm>
          <a:prstGeom prst="rect">
            <a:avLst/>
          </a:prstGeom>
          <a:solidFill>
            <a:srgbClr val="3A3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DE6E118-0FCB-41EA-3043-7A2025B66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550" y="9049"/>
            <a:ext cx="3741583" cy="75142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8D7FC97D-2C6F-2040-6BA9-24FEC205AD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58787" y="3586881"/>
            <a:ext cx="4203407" cy="2562163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DE8ED42A-6459-0173-3BBF-FB4C5F29F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8548" t="41944" r="17741" b="44318"/>
          <a:stretch/>
        </p:blipFill>
        <p:spPr>
          <a:xfrm>
            <a:off x="5610764" y="1127143"/>
            <a:ext cx="6342571" cy="19342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5C4865E-19C5-F3C6-C946-EEC4270ACE2D}"/>
                  </a:ext>
                </a:extLst>
              </p:cNvPr>
              <p:cNvSpPr txBox="1"/>
              <p:nvPr/>
            </p:nvSpPr>
            <p:spPr>
              <a:xfrm>
                <a:off x="237974" y="946450"/>
                <a:ext cx="5258364" cy="4009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Experimental Setup</a:t>
                </a:r>
                <a:endParaRPr lang="en-US" altLang="zh-CN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</a:t>
                </a:r>
                <a:b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Llama-2-7b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Dataset</a:t>
                </a:r>
                <a:b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Standard CL Benchmark, Large Number of Tasks Benchmark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Metrics</a:t>
                </a:r>
                <a:b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(1) Performance on Continuous Learning (CL)</a:t>
                </a:r>
                <a:b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CL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b>
                        </m:sSub>
                      </m:e>
                    </m:nary>
                  </m:oMath>
                </a14:m>
                <a:b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(2) Forgetting Rate (FG)</a:t>
                </a:r>
                <a:b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FG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×100%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5C4865E-19C5-F3C6-C946-EEC4270AC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74" y="946450"/>
                <a:ext cx="5258364" cy="4009303"/>
              </a:xfrm>
              <a:prstGeom prst="rect">
                <a:avLst/>
              </a:prstGeom>
              <a:blipFill>
                <a:blip r:embed="rId8"/>
                <a:stretch>
                  <a:fillRect l="-1159" t="-7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形 13">
            <a:extLst>
              <a:ext uri="{FF2B5EF4-FFF2-40B4-BE49-F238E27FC236}">
                <a16:creationId xmlns:a16="http://schemas.microsoft.com/office/drawing/2014/main" id="{8CD6C00B-23B2-FEC0-941B-DB4F56EBCE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0712" t="7778" r="48432" b="82918"/>
          <a:stretch/>
        </p:blipFill>
        <p:spPr>
          <a:xfrm>
            <a:off x="479572" y="5022747"/>
            <a:ext cx="3339954" cy="1075723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00B79159-A0E3-81A1-4FD3-F0B6D25E51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11957" t="8059" r="49667" b="78074"/>
          <a:stretch/>
        </p:blipFill>
        <p:spPr>
          <a:xfrm>
            <a:off x="4086432" y="4410481"/>
            <a:ext cx="3181349" cy="1625899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84EA2CD4-FC4A-3F07-31F8-EB81835860B9}"/>
              </a:ext>
            </a:extLst>
          </p:cNvPr>
          <p:cNvSpPr txBox="1"/>
          <p:nvPr/>
        </p:nvSpPr>
        <p:spPr>
          <a:xfrm>
            <a:off x="4086433" y="5983991"/>
            <a:ext cx="3181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 of the simplified version Large Number of Tasks Benchmark.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57FA275-6E8C-DABA-4502-A2580125531A}"/>
              </a:ext>
            </a:extLst>
          </p:cNvPr>
          <p:cNvSpPr txBox="1"/>
          <p:nvPr/>
        </p:nvSpPr>
        <p:spPr>
          <a:xfrm>
            <a:off x="619469" y="6044492"/>
            <a:ext cx="3066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 of the Standard CL Benchmark.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F67E1E7-F3E9-1EA5-366C-E2A18B8081C8}"/>
              </a:ext>
            </a:extLst>
          </p:cNvPr>
          <p:cNvSpPr txBox="1"/>
          <p:nvPr/>
        </p:nvSpPr>
        <p:spPr>
          <a:xfrm>
            <a:off x="5724525" y="2957707"/>
            <a:ext cx="6105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on two continual learning benchmarks. The average accuracy after training on the last task is reported.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7E60AF3-F5F1-9E5D-6C16-BD87E5AE76B0}"/>
              </a:ext>
            </a:extLst>
          </p:cNvPr>
          <p:cNvSpPr txBox="1"/>
          <p:nvPr/>
        </p:nvSpPr>
        <p:spPr>
          <a:xfrm>
            <a:off x="7772402" y="6125559"/>
            <a:ext cx="4089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Forgetting rates for eight stages on the Large Number of Tasks benchmark.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CBFA6C2-A439-F019-9713-6AAA4FB79F7D}"/>
              </a:ext>
            </a:extLst>
          </p:cNvPr>
          <p:cNvSpPr txBox="1"/>
          <p:nvPr/>
        </p:nvSpPr>
        <p:spPr>
          <a:xfrm>
            <a:off x="57149" y="175556"/>
            <a:ext cx="8285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(Exploration) Mitigating Catastrophic Forgetting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111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1230C-5C71-20CA-BBAB-304948EB3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6BE46D1-04B2-85C3-14FE-F153D4509E77}"/>
              </a:ext>
            </a:extLst>
          </p:cNvPr>
          <p:cNvSpPr/>
          <p:nvPr/>
        </p:nvSpPr>
        <p:spPr>
          <a:xfrm>
            <a:off x="0" y="813374"/>
            <a:ext cx="12192000" cy="95889"/>
          </a:xfrm>
          <a:prstGeom prst="rect">
            <a:avLst/>
          </a:prstGeom>
          <a:solidFill>
            <a:srgbClr val="3A3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EC4EEC5-6942-0C04-0CA2-1B5F8327C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550" y="9049"/>
            <a:ext cx="3741583" cy="75142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C0D73BCB-79D6-C728-BC1A-6B4E97E24453}"/>
              </a:ext>
            </a:extLst>
          </p:cNvPr>
          <p:cNvSpPr txBox="1"/>
          <p:nvPr/>
        </p:nvSpPr>
        <p:spPr>
          <a:xfrm>
            <a:off x="57149" y="175556"/>
            <a:ext cx="8285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E9F8A61-9EB0-61C6-8EB9-BDD7935CBFF7}"/>
              </a:ext>
            </a:extLst>
          </p:cNvPr>
          <p:cNvSpPr txBox="1"/>
          <p:nvPr/>
        </p:nvSpPr>
        <p:spPr>
          <a:xfrm>
            <a:off x="410090" y="1145176"/>
            <a:ext cx="113435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Contributions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We discover task-specific neurons in LLMs empirically through extensive experiments.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We provide significant insights into generalization across tasks with our task-specific neuron analysis.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We propose a neuron-level continuous learning fine-tuning method for mitigating catastrophic forgetting, and experiments demonstrate its effectiveness.</a:t>
            </a:r>
          </a:p>
        </p:txBody>
      </p:sp>
    </p:spTree>
    <p:extLst>
      <p:ext uri="{BB962C8B-B14F-4D97-AF65-F5344CB8AC3E}">
        <p14:creationId xmlns:p14="http://schemas.microsoft.com/office/powerpoint/2010/main" val="25485988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855</TotalTime>
  <Words>1391</Words>
  <Application>Microsoft Office PowerPoint</Application>
  <PresentationFormat>宽屏</PresentationFormat>
  <Paragraphs>146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等线</vt:lpstr>
      <vt:lpstr>等线 Light</vt:lpstr>
      <vt:lpstr>Arial</vt:lpstr>
      <vt:lpstr>Calibri</vt:lpstr>
      <vt:lpstr>Cambria Math</vt:lpstr>
      <vt:lpstr>Segoe UI Black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YongQi Leng</dc:creator>
  <cp:lastModifiedBy>YongQi Leng</cp:lastModifiedBy>
  <cp:revision>196</cp:revision>
  <dcterms:created xsi:type="dcterms:W3CDTF">2025-01-14T23:22:19Z</dcterms:created>
  <dcterms:modified xsi:type="dcterms:W3CDTF">2025-01-23T17:42:03Z</dcterms:modified>
</cp:coreProperties>
</file>